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7"/>
    <p:sldId id="257" r:id="rId38"/>
    <p:sldId id="258" r:id="rId39"/>
    <p:sldId id="259" r:id="rId40"/>
    <p:sldId id="260" r:id="rId41"/>
    <p:sldId id="261" r:id="rId42"/>
    <p:sldId id="262" r:id="rId43"/>
    <p:sldId id="263" r:id="rId44"/>
    <p:sldId id="264" r:id="rId45"/>
    <p:sldId id="265" r:id="rId46"/>
    <p:sldId id="266" r:id="rId47"/>
    <p:sldId id="267" r:id="rId48"/>
    <p:sldId id="268" r:id="rId49"/>
    <p:sldId id="269" r:id="rId50"/>
    <p:sldId id="270" r:id="rId51"/>
    <p:sldId id="271" r:id="rId52"/>
    <p:sldId id="272" r:id="rId53"/>
    <p:sldId id="273" r:id="rId54"/>
    <p:sldId id="274" r:id="rId55"/>
    <p:sldId id="275" r:id="rId56"/>
    <p:sldId id="276" r:id="rId57"/>
    <p:sldId id="277" r:id="rId5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imes New Roman" charset="1" panose="02030502070405020303"/>
      <p:regular r:id="rId10"/>
    </p:embeddedFont>
    <p:embeddedFont>
      <p:font typeface="Times New Roman Bold" charset="1" panose="02030802070405020303"/>
      <p:regular r:id="rId11"/>
    </p:embeddedFont>
    <p:embeddedFont>
      <p:font typeface="Times New Roman Italics" charset="1" panose="02030502070405090303"/>
      <p:regular r:id="rId12"/>
    </p:embeddedFont>
    <p:embeddedFont>
      <p:font typeface="Times New Roman Bold Italics" charset="1" panose="02030802070405090303"/>
      <p:regular r:id="rId13"/>
    </p:embeddedFont>
    <p:embeddedFont>
      <p:font typeface="Times New Roman Medium" charset="1" panose="02030502070405020303"/>
      <p:regular r:id="rId14"/>
    </p:embeddedFont>
    <p:embeddedFont>
      <p:font typeface="Times New Roman Medium Italics" charset="1" panose="02030502070405090303"/>
      <p:regular r:id="rId15"/>
    </p:embeddedFont>
    <p:embeddedFont>
      <p:font typeface="Times New Roman Semi-Bold" charset="1" panose="02030702070405020303"/>
      <p:regular r:id="rId16"/>
    </p:embeddedFont>
    <p:embeddedFont>
      <p:font typeface="Times New Roman Semi-Bold Italics" charset="1" panose="02030702070405090303"/>
      <p:regular r:id="rId17"/>
    </p:embeddedFont>
    <p:embeddedFont>
      <p:font typeface="Times New Roman Ultra-Bold" charset="1" panose="02030902070405020303"/>
      <p:regular r:id="rId18"/>
    </p:embeddedFont>
    <p:embeddedFont>
      <p:font typeface="Canva Sans" charset="1" panose="020B0503030501040103"/>
      <p:regular r:id="rId19"/>
    </p:embeddedFont>
    <p:embeddedFont>
      <p:font typeface="Canva Sans Bold" charset="1" panose="020B0803030501040103"/>
      <p:regular r:id="rId20"/>
    </p:embeddedFont>
    <p:embeddedFont>
      <p:font typeface="Canva Sans Italics" charset="1" panose="020B0503030501040103"/>
      <p:regular r:id="rId21"/>
    </p:embeddedFont>
    <p:embeddedFont>
      <p:font typeface="Canva Sans Bold Italics" charset="1" panose="020B0803030501040103"/>
      <p:regular r:id="rId22"/>
    </p:embeddedFont>
    <p:embeddedFont>
      <p:font typeface="Canva Sans Medium" charset="1" panose="020B0603030501040103"/>
      <p:regular r:id="rId23"/>
    </p:embeddedFont>
    <p:embeddedFont>
      <p:font typeface="Canva Sans Medium Italics" charset="1" panose="020B0603030501040103"/>
      <p:regular r:id="rId24"/>
    </p:embeddedFont>
    <p:embeddedFont>
      <p:font typeface="Open Sauce" charset="1" panose="00000500000000000000"/>
      <p:regular r:id="rId25"/>
    </p:embeddedFont>
    <p:embeddedFont>
      <p:font typeface="Open Sauce Bold" charset="1" panose="00000800000000000000"/>
      <p:regular r:id="rId26"/>
    </p:embeddedFont>
    <p:embeddedFont>
      <p:font typeface="Open Sauce Italics" charset="1" panose="00000500000000000000"/>
      <p:regular r:id="rId27"/>
    </p:embeddedFont>
    <p:embeddedFont>
      <p:font typeface="Open Sauce Bold Italics" charset="1" panose="00000800000000000000"/>
      <p:regular r:id="rId28"/>
    </p:embeddedFont>
    <p:embeddedFont>
      <p:font typeface="Open Sauce Light" charset="1" panose="00000400000000000000"/>
      <p:regular r:id="rId29"/>
    </p:embeddedFont>
    <p:embeddedFont>
      <p:font typeface="Open Sauce Light Italics" charset="1" panose="00000400000000000000"/>
      <p:regular r:id="rId30"/>
    </p:embeddedFont>
    <p:embeddedFont>
      <p:font typeface="Open Sauce Medium" charset="1" panose="00000600000000000000"/>
      <p:regular r:id="rId31"/>
    </p:embeddedFont>
    <p:embeddedFont>
      <p:font typeface="Open Sauce Medium Italics" charset="1" panose="00000600000000000000"/>
      <p:regular r:id="rId32"/>
    </p:embeddedFont>
    <p:embeddedFont>
      <p:font typeface="Open Sauce Semi-Bold" charset="1" panose="00000700000000000000"/>
      <p:regular r:id="rId33"/>
    </p:embeddedFont>
    <p:embeddedFont>
      <p:font typeface="Open Sauce Semi-Bold Italics" charset="1" panose="00000700000000000000"/>
      <p:regular r:id="rId34"/>
    </p:embeddedFont>
    <p:embeddedFont>
      <p:font typeface="Open Sauce Heavy" charset="1" panose="00000A00000000000000"/>
      <p:regular r:id="rId35"/>
    </p:embeddedFont>
    <p:embeddedFont>
      <p:font typeface="Open Sauce Heavy Italics" charset="1" panose="00000A00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slides/slide1.xml" Type="http://schemas.openxmlformats.org/officeDocument/2006/relationships/slide"/><Relationship Id="rId38" Target="slides/slide2.xml" Type="http://schemas.openxmlformats.org/officeDocument/2006/relationships/slide"/><Relationship Id="rId39" Target="slides/slide3.xml" Type="http://schemas.openxmlformats.org/officeDocument/2006/relationships/slide"/><Relationship Id="rId4" Target="theme/theme1.xml" Type="http://schemas.openxmlformats.org/officeDocument/2006/relationships/theme"/><Relationship Id="rId40" Target="slides/slide4.xml" Type="http://schemas.openxmlformats.org/officeDocument/2006/relationships/slide"/><Relationship Id="rId41" Target="slides/slide5.xml" Type="http://schemas.openxmlformats.org/officeDocument/2006/relationships/slide"/><Relationship Id="rId42" Target="slides/slide6.xml" Type="http://schemas.openxmlformats.org/officeDocument/2006/relationships/slide"/><Relationship Id="rId43" Target="slides/slide7.xml" Type="http://schemas.openxmlformats.org/officeDocument/2006/relationships/slide"/><Relationship Id="rId44" Target="slides/slide8.xml" Type="http://schemas.openxmlformats.org/officeDocument/2006/relationships/slide"/><Relationship Id="rId45" Target="slides/slide9.xml" Type="http://schemas.openxmlformats.org/officeDocument/2006/relationships/slide"/><Relationship Id="rId46" Target="slides/slide10.xml" Type="http://schemas.openxmlformats.org/officeDocument/2006/relationships/slide"/><Relationship Id="rId47" Target="slides/slide11.xml" Type="http://schemas.openxmlformats.org/officeDocument/2006/relationships/slide"/><Relationship Id="rId48" Target="slides/slide12.xml" Type="http://schemas.openxmlformats.org/officeDocument/2006/relationships/slide"/><Relationship Id="rId49" Target="slides/slide13.xml" Type="http://schemas.openxmlformats.org/officeDocument/2006/relationships/slide"/><Relationship Id="rId5" Target="tableStyles.xml" Type="http://schemas.openxmlformats.org/officeDocument/2006/relationships/tableStyles"/><Relationship Id="rId50" Target="slides/slide14.xml" Type="http://schemas.openxmlformats.org/officeDocument/2006/relationships/slide"/><Relationship Id="rId51" Target="slides/slide15.xml" Type="http://schemas.openxmlformats.org/officeDocument/2006/relationships/slide"/><Relationship Id="rId52" Target="slides/slide16.xml" Type="http://schemas.openxmlformats.org/officeDocument/2006/relationships/slide"/><Relationship Id="rId53" Target="slides/slide17.xml" Type="http://schemas.openxmlformats.org/officeDocument/2006/relationships/slide"/><Relationship Id="rId54" Target="slides/slide18.xml" Type="http://schemas.openxmlformats.org/officeDocument/2006/relationships/slide"/><Relationship Id="rId55" Target="slides/slide19.xml" Type="http://schemas.openxmlformats.org/officeDocument/2006/relationships/slide"/><Relationship Id="rId56" Target="slides/slide20.xml" Type="http://schemas.openxmlformats.org/officeDocument/2006/relationships/slide"/><Relationship Id="rId57" Target="slides/slide21.xml" Type="http://schemas.openxmlformats.org/officeDocument/2006/relationships/slide"/><Relationship Id="rId58" Target="slides/slide22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31.pn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Relationship Id="rId8" Target="../media/image21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33.png" Type="http://schemas.openxmlformats.org/officeDocument/2006/relationships/image"/><Relationship Id="rId5" Target="../media/image34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33.png" Type="http://schemas.openxmlformats.org/officeDocument/2006/relationships/image"/><Relationship Id="rId5" Target="../media/image34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33.png" Type="http://schemas.openxmlformats.org/officeDocument/2006/relationships/image"/><Relationship Id="rId5" Target="../media/image34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Relationship Id="rId9" Target="../media/image9.pn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33.png" Type="http://schemas.openxmlformats.org/officeDocument/2006/relationships/image"/><Relationship Id="rId5" Target="../media/image34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33.png" Type="http://schemas.openxmlformats.org/officeDocument/2006/relationships/image"/><Relationship Id="rId5" Target="../media/image34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Relationship Id="rId8" Target="../media/image37.png" Type="http://schemas.openxmlformats.org/officeDocument/2006/relationships/image"/><Relationship Id="rId9" Target="../media/image38.sv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33.png" Type="http://schemas.openxmlformats.org/officeDocument/2006/relationships/image"/><Relationship Id="rId5" Target="../media/image34.svg" Type="http://schemas.openxmlformats.org/officeDocument/2006/relationships/image"/><Relationship Id="rId6" Target="../media/image35.png" Type="http://schemas.openxmlformats.org/officeDocument/2006/relationships/image"/><Relationship Id="rId7" Target="../media/image36.svg" Type="http://schemas.openxmlformats.org/officeDocument/2006/relationships/image"/><Relationship Id="rId8" Target="../media/image37.png" Type="http://schemas.openxmlformats.org/officeDocument/2006/relationships/image"/><Relationship Id="rId9" Target="../media/image38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8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3.png" Type="http://schemas.openxmlformats.org/officeDocument/2006/relationships/image"/><Relationship Id="rId7" Target="../media/image6.png" Type="http://schemas.openxmlformats.org/officeDocument/2006/relationships/image"/><Relationship Id="rId8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Relationship Id="rId8" Target="../media/image21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png" Type="http://schemas.openxmlformats.org/officeDocument/2006/relationships/image"/><Relationship Id="rId4" Target="../media/image24.svg" Type="http://schemas.openxmlformats.org/officeDocument/2006/relationships/image"/><Relationship Id="rId5" Target="../media/image25.pn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26.pn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Relationship Id="rId8" Target="../media/image2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659121">
            <a:off x="15091031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764031" y="-4633289"/>
            <a:ext cx="9022634" cy="9258300"/>
          </a:xfrm>
          <a:custGeom>
            <a:avLst/>
            <a:gdLst/>
            <a:ahLst/>
            <a:cxnLst/>
            <a:rect r="r" b="b" t="t" l="l"/>
            <a:pathLst>
              <a:path h="9258300" w="9022634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334578" y="-5856690"/>
            <a:ext cx="9022634" cy="9258300"/>
          </a:xfrm>
          <a:custGeom>
            <a:avLst/>
            <a:gdLst/>
            <a:ahLst/>
            <a:cxnLst/>
            <a:rect r="r" b="b" t="t" l="l"/>
            <a:pathLst>
              <a:path h="9258300" w="9022634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4064953"/>
            <a:ext cx="16230600" cy="3670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 Bold"/>
              </a:rPr>
              <a:t>BLACKJACK PROJECT PROPOSAL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120303" y="3816065"/>
            <a:ext cx="12047394" cy="1898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 Bold"/>
              </a:rPr>
              <a:t>CLASS DIAGRAM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825" r="0" b="-15825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4734242"/>
            <a:ext cx="18288000" cy="146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imes New Roman"/>
              </a:rPr>
              <a:t>https://drive.google.com/file/d/1MzeUgUj9GLihWNnLQtkQN1aSIjUvXdpw/view?usp=drive_link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292662" y="4064953"/>
            <a:ext cx="4966638" cy="1898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 Bold"/>
              </a:rPr>
              <a:t>DEMO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76" r="0" b="-337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837058"/>
            <a:ext cx="16230600" cy="353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 Bold"/>
              </a:rPr>
              <a:t>LIMITS AND FEATURES</a:t>
            </a:r>
          </a:p>
          <a:p>
            <a:pPr algn="ctr">
              <a:lnSpc>
                <a:spcPts val="12880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139012" y="687305"/>
            <a:ext cx="8009976" cy="1730229"/>
            <a:chOff x="0" y="0"/>
            <a:chExt cx="2109623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09623" cy="455698"/>
            </a:xfrm>
            <a:custGeom>
              <a:avLst/>
              <a:gdLst/>
              <a:ahLst/>
              <a:cxnLst/>
              <a:rect r="r" b="b" t="t" l="l"/>
              <a:pathLst>
                <a:path h="455698" w="2109623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697602" y="3293323"/>
            <a:ext cx="5960851" cy="3689844"/>
            <a:chOff x="0" y="0"/>
            <a:chExt cx="6973570" cy="431673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73570" cy="4316730"/>
            </a:xfrm>
            <a:custGeom>
              <a:avLst/>
              <a:gdLst/>
              <a:ahLst/>
              <a:cxnLst/>
              <a:rect r="r" b="b" t="t" l="l"/>
              <a:pathLst>
                <a:path h="4316730" w="6973570">
                  <a:moveTo>
                    <a:pt x="6228080" y="0"/>
                  </a:moveTo>
                  <a:lnTo>
                    <a:pt x="0" y="0"/>
                  </a:lnTo>
                  <a:lnTo>
                    <a:pt x="0" y="4316730"/>
                  </a:lnTo>
                  <a:lnTo>
                    <a:pt x="6973570" y="4316730"/>
                  </a:lnTo>
                  <a:lnTo>
                    <a:pt x="6973570" y="745490"/>
                  </a:lnTo>
                  <a:close/>
                </a:path>
              </a:pathLst>
            </a:custGeom>
            <a:blipFill>
              <a:blip r:embed="rId4"/>
              <a:stretch>
                <a:fillRect l="0" t="-5225" r="0" b="-5225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6228080" y="0"/>
              <a:ext cx="745490" cy="745490"/>
            </a:xfrm>
            <a:custGeom>
              <a:avLst/>
              <a:gdLst/>
              <a:ahLst/>
              <a:cxnLst/>
              <a:rect r="r" b="b" t="t" l="l"/>
              <a:pathLst>
                <a:path h="745490" w="745490">
                  <a:moveTo>
                    <a:pt x="0" y="0"/>
                  </a:moveTo>
                  <a:lnTo>
                    <a:pt x="0" y="745490"/>
                  </a:lnTo>
                  <a:lnTo>
                    <a:pt x="745490" y="745490"/>
                  </a:lnTo>
                  <a:close/>
                </a:path>
              </a:pathLst>
            </a:custGeom>
            <a:solidFill>
              <a:srgbClr val="DDDEDE"/>
            </a:solidFill>
          </p:spPr>
        </p:sp>
      </p:grpSp>
      <p:sp>
        <p:nvSpPr>
          <p:cNvPr name="Freeform 14" id="14"/>
          <p:cNvSpPr/>
          <p:nvPr/>
        </p:nvSpPr>
        <p:spPr>
          <a:xfrm flipH="true" flipV="false" rot="0">
            <a:off x="16164492" y="6443050"/>
            <a:ext cx="2189615" cy="1982597"/>
          </a:xfrm>
          <a:custGeom>
            <a:avLst/>
            <a:gdLst/>
            <a:ahLst/>
            <a:cxnLst/>
            <a:rect r="r" b="b" t="t" l="l"/>
            <a:pathLst>
              <a:path h="1982597" w="2189615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2300107" y="1028700"/>
            <a:ext cx="4927677" cy="1532060"/>
          </a:xfrm>
          <a:custGeom>
            <a:avLst/>
            <a:gdLst/>
            <a:ahLst/>
            <a:cxnLst/>
            <a:rect r="r" b="b" t="t" l="l"/>
            <a:pathLst>
              <a:path h="1532060" w="4927677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543721" y="781050"/>
            <a:ext cx="9200557" cy="1249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Times New Roman Bold"/>
              </a:rPr>
              <a:t>PROBLEM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977968" y="3169498"/>
            <a:ext cx="9281332" cy="2714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 Bold"/>
              </a:rPr>
              <a:t>Create a CardShop where you can spend money to acquire new card decks or backgrounds.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 Bold"/>
              </a:rPr>
              <a:t>Players can save games.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 Bold"/>
              </a:rPr>
              <a:t>Change the decks such that, unlike most casinos, eight complete decks of cards are used in a game.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021790" y="1473199"/>
            <a:ext cx="10266210" cy="3670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 Bold"/>
              </a:rPr>
              <a:t>CONCLUSION</a:t>
            </a:r>
          </a:p>
          <a:p>
            <a:pPr algn="ctr">
              <a:lnSpc>
                <a:spcPts val="13999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543721" y="1028700"/>
            <a:ext cx="9011754" cy="1730229"/>
            <a:chOff x="0" y="0"/>
            <a:chExt cx="2373466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73466" cy="455698"/>
            </a:xfrm>
            <a:custGeom>
              <a:avLst/>
              <a:gdLst/>
              <a:ahLst/>
              <a:cxnLst/>
              <a:rect r="r" b="b" t="t" l="l"/>
              <a:pathLst>
                <a:path h="455698" w="2373466">
                  <a:moveTo>
                    <a:pt x="0" y="0"/>
                  </a:moveTo>
                  <a:lnTo>
                    <a:pt x="2373466" y="0"/>
                  </a:lnTo>
                  <a:lnTo>
                    <a:pt x="2373466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373466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512568" y="3210343"/>
            <a:ext cx="13795916" cy="450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Times New Roman Bold"/>
              </a:rPr>
              <a:t>The Blackjack game is constructed using object-oriented programming, providing a transparent demonstration of OOP principles such as polymorphism, inheritance, encapsulation, and abstraction. 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5824275" y="6533193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-668902" y="1028700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638123" y="647700"/>
            <a:ext cx="9011754" cy="1898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 Bold"/>
              </a:rPr>
              <a:t>CONCLUSION 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543721" y="687305"/>
            <a:ext cx="9200557" cy="1730229"/>
            <a:chOff x="0" y="0"/>
            <a:chExt cx="2423192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423192" cy="455698"/>
            </a:xfrm>
            <a:custGeom>
              <a:avLst/>
              <a:gdLst/>
              <a:ahLst/>
              <a:cxnLst/>
              <a:rect r="r" b="b" t="t" l="l"/>
              <a:pathLst>
                <a:path h="455698" w="2423192">
                  <a:moveTo>
                    <a:pt x="0" y="0"/>
                  </a:moveTo>
                  <a:lnTo>
                    <a:pt x="2423192" y="0"/>
                  </a:lnTo>
                  <a:lnTo>
                    <a:pt x="2423192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423192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246042" y="3062880"/>
            <a:ext cx="13795916" cy="273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Times New Roman Bold"/>
              </a:rPr>
              <a:t>The tight and systematic linkage between classes and objects is evident, showcasing the effective application of OOP concepts. 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5824275" y="6533193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-668902" y="1028700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43721" y="647700"/>
            <a:ext cx="9200557" cy="1898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 Bold"/>
              </a:rPr>
              <a:t>CONCLUSION 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543721" y="687305"/>
            <a:ext cx="9200557" cy="1730229"/>
            <a:chOff x="0" y="0"/>
            <a:chExt cx="2423192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423192" cy="455698"/>
            </a:xfrm>
            <a:custGeom>
              <a:avLst/>
              <a:gdLst/>
              <a:ahLst/>
              <a:cxnLst/>
              <a:rect r="r" b="b" t="t" l="l"/>
              <a:pathLst>
                <a:path h="455698" w="2423192">
                  <a:moveTo>
                    <a:pt x="0" y="0"/>
                  </a:moveTo>
                  <a:lnTo>
                    <a:pt x="2423192" y="0"/>
                  </a:lnTo>
                  <a:lnTo>
                    <a:pt x="2423192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423192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246042" y="2436813"/>
            <a:ext cx="13795916" cy="627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Times New Roman Bold"/>
              </a:rPr>
              <a:t>Additionally, undertaking this project offers the valuable opportunity to extend our learning beyond the course boundaries, acquiring knowledge that goes beyond the predefined curriculum. This expansion of knowledge is recognized as a crucial aspect of our project implementation.</a:t>
            </a:r>
          </a:p>
          <a:p>
            <a:pPr algn="ctr">
              <a:lnSpc>
                <a:spcPts val="7000"/>
              </a:lnSpc>
            </a:pP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5824275" y="6533193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-668902" y="1028700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43721" y="647700"/>
            <a:ext cx="9200557" cy="1898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 Bold"/>
              </a:rPr>
              <a:t>CONCLUSION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19" r="0" b="-921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7923">
            <a:off x="-8818400" y="-8756662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88808" y="5746129"/>
            <a:ext cx="3425239" cy="3512171"/>
            <a:chOff x="0" y="0"/>
            <a:chExt cx="939193" cy="96303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39193" cy="963029"/>
            </a:xfrm>
            <a:custGeom>
              <a:avLst/>
              <a:gdLst/>
              <a:ahLst/>
              <a:cxnLst/>
              <a:rect r="r" b="b" t="t" l="l"/>
              <a:pathLst>
                <a:path h="963029" w="939193">
                  <a:moveTo>
                    <a:pt x="0" y="0"/>
                  </a:moveTo>
                  <a:lnTo>
                    <a:pt x="939193" y="0"/>
                  </a:lnTo>
                  <a:lnTo>
                    <a:pt x="939193" y="963029"/>
                  </a:lnTo>
                  <a:lnTo>
                    <a:pt x="0" y="963029"/>
                  </a:lnTo>
                  <a:close/>
                </a:path>
              </a:pathLst>
            </a:custGeom>
            <a:solidFill>
              <a:srgbClr val="100F0D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939193" cy="1058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028700" y="4164821"/>
            <a:ext cx="2706695" cy="2696122"/>
            <a:chOff x="0" y="0"/>
            <a:chExt cx="6502400" cy="6477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223" t="-12499" r="223" b="-12499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4803445" y="5755790"/>
            <a:ext cx="3441450" cy="3502510"/>
            <a:chOff x="0" y="0"/>
            <a:chExt cx="943638" cy="96038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43638" cy="960381"/>
            </a:xfrm>
            <a:custGeom>
              <a:avLst/>
              <a:gdLst/>
              <a:ahLst/>
              <a:cxnLst/>
              <a:rect r="r" b="b" t="t" l="l"/>
              <a:pathLst>
                <a:path h="960381" w="943638">
                  <a:moveTo>
                    <a:pt x="0" y="0"/>
                  </a:moveTo>
                  <a:lnTo>
                    <a:pt x="943638" y="0"/>
                  </a:lnTo>
                  <a:lnTo>
                    <a:pt x="943638" y="960381"/>
                  </a:lnTo>
                  <a:lnTo>
                    <a:pt x="0" y="960381"/>
                  </a:lnTo>
                  <a:close/>
                </a:path>
              </a:pathLst>
            </a:custGeom>
            <a:solidFill>
              <a:srgbClr val="100F0D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0"/>
              <a:ext cx="943638" cy="10556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5170823" y="4164821"/>
            <a:ext cx="2706695" cy="2696122"/>
            <a:chOff x="0" y="0"/>
            <a:chExt cx="6502400" cy="6477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223" t="-12499" r="223" b="-12499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8899626" y="5736468"/>
            <a:ext cx="3634776" cy="3521832"/>
            <a:chOff x="0" y="0"/>
            <a:chExt cx="996647" cy="96567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96647" cy="965678"/>
            </a:xfrm>
            <a:custGeom>
              <a:avLst/>
              <a:gdLst/>
              <a:ahLst/>
              <a:cxnLst/>
              <a:rect r="r" b="b" t="t" l="l"/>
              <a:pathLst>
                <a:path h="965678" w="996647">
                  <a:moveTo>
                    <a:pt x="0" y="0"/>
                  </a:moveTo>
                  <a:lnTo>
                    <a:pt x="996647" y="0"/>
                  </a:lnTo>
                  <a:lnTo>
                    <a:pt x="996647" y="965678"/>
                  </a:lnTo>
                  <a:lnTo>
                    <a:pt x="0" y="965678"/>
                  </a:lnTo>
                  <a:close/>
                </a:path>
              </a:pathLst>
            </a:custGeom>
            <a:solidFill>
              <a:srgbClr val="100F0D"/>
            </a:solid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0"/>
              <a:ext cx="996647" cy="10609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9363666" y="4164821"/>
            <a:ext cx="2706695" cy="2696122"/>
            <a:chOff x="0" y="0"/>
            <a:chExt cx="6502400" cy="6477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223" t="-12499" r="223" b="-12499"/>
              </a:stretch>
            </a:blip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sp>
        <p:nvSpPr>
          <p:cNvPr name="Freeform 22" id="22"/>
          <p:cNvSpPr/>
          <p:nvPr/>
        </p:nvSpPr>
        <p:spPr>
          <a:xfrm flipH="false" flipV="false" rot="0">
            <a:off x="3416119" y="8256064"/>
            <a:ext cx="3145217" cy="333081"/>
          </a:xfrm>
          <a:custGeom>
            <a:avLst/>
            <a:gdLst/>
            <a:ahLst/>
            <a:cxnLst/>
            <a:rect r="r" b="b" t="t" l="l"/>
            <a:pathLst>
              <a:path h="333081" w="3145217">
                <a:moveTo>
                  <a:pt x="0" y="0"/>
                </a:moveTo>
                <a:lnTo>
                  <a:pt x="3145217" y="0"/>
                </a:lnTo>
                <a:lnTo>
                  <a:pt x="3145217" y="333081"/>
                </a:lnTo>
                <a:lnTo>
                  <a:pt x="0" y="3330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86495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7571796" y="8256064"/>
            <a:ext cx="3145217" cy="333081"/>
          </a:xfrm>
          <a:custGeom>
            <a:avLst/>
            <a:gdLst/>
            <a:ahLst/>
            <a:cxnLst/>
            <a:rect r="r" b="b" t="t" l="l"/>
            <a:pathLst>
              <a:path h="333081" w="3145217">
                <a:moveTo>
                  <a:pt x="0" y="0"/>
                </a:moveTo>
                <a:lnTo>
                  <a:pt x="3145218" y="0"/>
                </a:lnTo>
                <a:lnTo>
                  <a:pt x="3145218" y="333081"/>
                </a:lnTo>
                <a:lnTo>
                  <a:pt x="0" y="3330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86495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1726664" y="8256064"/>
            <a:ext cx="3145217" cy="333081"/>
          </a:xfrm>
          <a:custGeom>
            <a:avLst/>
            <a:gdLst/>
            <a:ahLst/>
            <a:cxnLst/>
            <a:rect r="r" b="b" t="t" l="l"/>
            <a:pathLst>
              <a:path h="333081" w="3145217">
                <a:moveTo>
                  <a:pt x="0" y="0"/>
                </a:moveTo>
                <a:lnTo>
                  <a:pt x="3145217" y="0"/>
                </a:lnTo>
                <a:lnTo>
                  <a:pt x="3145217" y="333081"/>
                </a:lnTo>
                <a:lnTo>
                  <a:pt x="0" y="3330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86495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3804097" y="8030085"/>
            <a:ext cx="3145217" cy="333081"/>
          </a:xfrm>
          <a:custGeom>
            <a:avLst/>
            <a:gdLst/>
            <a:ahLst/>
            <a:cxnLst/>
            <a:rect r="r" b="b" t="t" l="l"/>
            <a:pathLst>
              <a:path h="333081" w="3145217">
                <a:moveTo>
                  <a:pt x="0" y="0"/>
                </a:moveTo>
                <a:lnTo>
                  <a:pt x="3145218" y="0"/>
                </a:lnTo>
                <a:lnTo>
                  <a:pt x="3145218" y="333081"/>
                </a:lnTo>
                <a:lnTo>
                  <a:pt x="0" y="3330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86495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13062158" y="5715513"/>
            <a:ext cx="5067899" cy="3542787"/>
            <a:chOff x="0" y="0"/>
            <a:chExt cx="1389607" cy="97142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389607" cy="971424"/>
            </a:xfrm>
            <a:custGeom>
              <a:avLst/>
              <a:gdLst/>
              <a:ahLst/>
              <a:cxnLst/>
              <a:rect r="r" b="b" t="t" l="l"/>
              <a:pathLst>
                <a:path h="971424" w="1389607">
                  <a:moveTo>
                    <a:pt x="0" y="0"/>
                  </a:moveTo>
                  <a:lnTo>
                    <a:pt x="1389607" y="0"/>
                  </a:lnTo>
                  <a:lnTo>
                    <a:pt x="1389607" y="971424"/>
                  </a:lnTo>
                  <a:lnTo>
                    <a:pt x="0" y="971424"/>
                  </a:lnTo>
                  <a:close/>
                </a:path>
              </a:pathLst>
            </a:custGeom>
            <a:solidFill>
              <a:srgbClr val="100F0D"/>
            </a:solidFill>
            <a:ln cap="sq">
              <a:noFill/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95250"/>
              <a:ext cx="1389607" cy="10666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grpSp>
        <p:nvGrpSpPr>
          <p:cNvPr name="Group 29" id="29"/>
          <p:cNvGrpSpPr>
            <a:grpSpLocks noChangeAspect="true"/>
          </p:cNvGrpSpPr>
          <p:nvPr/>
        </p:nvGrpSpPr>
        <p:grpSpPr>
          <a:xfrm rot="0">
            <a:off x="14242620" y="4164821"/>
            <a:ext cx="2706695" cy="2696122"/>
            <a:chOff x="0" y="0"/>
            <a:chExt cx="6502400" cy="64770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9"/>
              <a:stretch>
                <a:fillRect l="223" t="-12499" r="223" b="-12499"/>
              </a:stretch>
            </a:blip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1722030" y="2516316"/>
            <a:ext cx="14355192" cy="1898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 Bold"/>
              </a:rPr>
              <a:t>MEMBERS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87579" y="7359068"/>
            <a:ext cx="4183667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imes New Roman"/>
              </a:rPr>
              <a:t>Đỗ Thành Đạt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Times New Roman"/>
              </a:rPr>
              <a:t>ITDSIU21079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4803445" y="7309131"/>
            <a:ext cx="3441450" cy="1541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imes New Roman"/>
              </a:rPr>
              <a:t>Ngô Hoàng Thành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imes New Roman"/>
              </a:rPr>
              <a:t>ITDSIU21119</a:t>
            </a:r>
          </a:p>
          <a:p>
            <a:pPr algn="ctr">
              <a:lnSpc>
                <a:spcPts val="3360"/>
              </a:lnSpc>
              <a:spcBef>
                <a:spcPct val="0"/>
              </a:spcBef>
            </a:pPr>
          </a:p>
        </p:txBody>
      </p:sp>
      <p:sp>
        <p:nvSpPr>
          <p:cNvPr name="TextBox 35" id="35"/>
          <p:cNvSpPr txBox="true"/>
          <p:nvPr/>
        </p:nvSpPr>
        <p:spPr>
          <a:xfrm rot="0">
            <a:off x="8687027" y="7309131"/>
            <a:ext cx="3936981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imes New Roman"/>
              </a:rPr>
              <a:t>Nguyễn Bá Duy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Times New Roman"/>
              </a:rPr>
              <a:t>ITDSIU21014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220101" y="7359068"/>
            <a:ext cx="4881844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imes New Roman"/>
              </a:rPr>
              <a:t>Phạm Huỳnh Thanh Quân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Times New Roman"/>
              </a:rPr>
              <a:t>ITDSIU21110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-576611" y="8353252"/>
            <a:ext cx="19974273" cy="1420979"/>
            <a:chOff x="0" y="0"/>
            <a:chExt cx="5260714" cy="3742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260714" cy="374250"/>
            </a:xfrm>
            <a:custGeom>
              <a:avLst/>
              <a:gdLst/>
              <a:ahLst/>
              <a:cxnLst/>
              <a:rect r="r" b="b" t="t" l="l"/>
              <a:pathLst>
                <a:path h="374250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076251" y="1662606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2120044" y="601060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5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5" y="1049427"/>
                </a:lnTo>
                <a:lnTo>
                  <a:pt x="339520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269473" y="2752744"/>
            <a:ext cx="11749054" cy="1898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"/>
              </a:rPr>
              <a:t>THANK YOU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190453" y="4638879"/>
            <a:ext cx="9907094" cy="95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Times New Roman Bold"/>
              </a:rPr>
              <a:t>FOR LISTENING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296667" y="687305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271355" y="1661993"/>
            <a:ext cx="16230600" cy="6382179"/>
            <a:chOff x="0" y="0"/>
            <a:chExt cx="4274726" cy="168090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1680903"/>
            </a:xfrm>
            <a:custGeom>
              <a:avLst/>
              <a:gdLst/>
              <a:ahLst/>
              <a:cxnLst/>
              <a:rect r="r" b="b" t="t" l="l"/>
              <a:pathLst>
                <a:path h="168090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680903"/>
                  </a:lnTo>
                  <a:lnTo>
                    <a:pt x="0" y="168090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274726" cy="1719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272999" y="687305"/>
            <a:ext cx="9742003" cy="1730229"/>
            <a:chOff x="0" y="0"/>
            <a:chExt cx="2565795" cy="4556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565795" cy="455698"/>
            </a:xfrm>
            <a:custGeom>
              <a:avLst/>
              <a:gdLst/>
              <a:ahLst/>
              <a:cxnLst/>
              <a:rect r="r" b="b" t="t" l="l"/>
              <a:pathLst>
                <a:path h="455698" w="2565795">
                  <a:moveTo>
                    <a:pt x="0" y="0"/>
                  </a:moveTo>
                  <a:lnTo>
                    <a:pt x="2565795" y="0"/>
                  </a:lnTo>
                  <a:lnTo>
                    <a:pt x="2565795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565795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5561698" y="981230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246042" y="3522615"/>
            <a:ext cx="12720924" cy="66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Times New Roman Bold"/>
              </a:rPr>
              <a:t>https://www.youtube.com/watch?v=Kmgo00avvEw&amp;t=3368s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543721" y="781050"/>
            <a:ext cx="9200557" cy="1249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Times New Roman Bold"/>
              </a:rPr>
              <a:t>REFERENCES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46042" y="2933335"/>
            <a:ext cx="6580227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imes New Roman"/>
              </a:rPr>
              <a:t>REFERENCES 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46042" y="4367800"/>
            <a:ext cx="6580227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imes New Roman"/>
              </a:rPr>
              <a:t>REFERENCES 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46042" y="6257213"/>
            <a:ext cx="6580227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imes New Roman"/>
              </a:rPr>
              <a:t>REFERENCES 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246042" y="4936413"/>
            <a:ext cx="15013258" cy="128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Times New Roman Bold"/>
              </a:rPr>
              <a:t>https://www.youtube.com/watch?v=hJ3OGZ8cIRI&amp;list=PLGxHvpw-PAk5ydWA2c-jCMBcoraHgTgxn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246042" y="7036993"/>
            <a:ext cx="12720924" cy="66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Times New Roman Bold"/>
              </a:rPr>
              <a:t>https://www.youtube.com/watch?v=buGFs1aQgaY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1672742" y="3168359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672742" y="4602824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672742" y="6409613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296667" y="687305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02331" y="1661993"/>
            <a:ext cx="16699623" cy="7226421"/>
            <a:chOff x="0" y="0"/>
            <a:chExt cx="4398255" cy="190325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398255" cy="1903255"/>
            </a:xfrm>
            <a:custGeom>
              <a:avLst/>
              <a:gdLst/>
              <a:ahLst/>
              <a:cxnLst/>
              <a:rect r="r" b="b" t="t" l="l"/>
              <a:pathLst>
                <a:path h="1903255" w="4398255">
                  <a:moveTo>
                    <a:pt x="0" y="0"/>
                  </a:moveTo>
                  <a:lnTo>
                    <a:pt x="4398255" y="0"/>
                  </a:lnTo>
                  <a:lnTo>
                    <a:pt x="4398255" y="1903255"/>
                  </a:lnTo>
                  <a:lnTo>
                    <a:pt x="0" y="1903255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398255" cy="19413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272999" y="687305"/>
            <a:ext cx="9742003" cy="1730229"/>
            <a:chOff x="0" y="0"/>
            <a:chExt cx="2565795" cy="4556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565795" cy="455698"/>
            </a:xfrm>
            <a:custGeom>
              <a:avLst/>
              <a:gdLst/>
              <a:ahLst/>
              <a:cxnLst/>
              <a:rect r="r" b="b" t="t" l="l"/>
              <a:pathLst>
                <a:path h="455698" w="2565795">
                  <a:moveTo>
                    <a:pt x="0" y="0"/>
                  </a:moveTo>
                  <a:lnTo>
                    <a:pt x="2565795" y="0"/>
                  </a:lnTo>
                  <a:lnTo>
                    <a:pt x="2565795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565795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5561698" y="981230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246042" y="3503565"/>
            <a:ext cx="15255913" cy="146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imes New Roman Bold"/>
              </a:rPr>
              <a:t>https://www.ryisnow.online/2021/05/java-sample-code-black-jack-game.html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543721" y="781050"/>
            <a:ext cx="9200557" cy="1249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Times New Roman Bold"/>
              </a:rPr>
              <a:t>REFERENCES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46042" y="2933335"/>
            <a:ext cx="6580227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imes New Roman"/>
              </a:rPr>
              <a:t>REFERENCES 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46042" y="4689475"/>
            <a:ext cx="6580227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imes New Roman"/>
              </a:rPr>
              <a:t>REFERENCES 5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46042" y="6704888"/>
            <a:ext cx="6580227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imes New Roman"/>
              </a:rPr>
              <a:t>REFERENCES 6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246042" y="5292725"/>
            <a:ext cx="15013258" cy="146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imes New Roman Bold"/>
              </a:rPr>
              <a:t>https://www.ryisnow.online/2021/04/java-for-beginner-how-to-play-audio.html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246042" y="7308138"/>
            <a:ext cx="12720924" cy="146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imes New Roman Bold"/>
              </a:rPr>
              <a:t>https://www.ryisnow.online/2021/04/java-code-sample-scrolling-text-like.html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1672742" y="3168359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672742" y="4853082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672742" y="6857288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06945" y="2823398"/>
            <a:ext cx="1400485" cy="5717374"/>
            <a:chOff x="0" y="0"/>
            <a:chExt cx="368852" cy="15058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8852" cy="1505811"/>
            </a:xfrm>
            <a:custGeom>
              <a:avLst/>
              <a:gdLst/>
              <a:ahLst/>
              <a:cxnLst/>
              <a:rect r="r" b="b" t="t" l="l"/>
              <a:pathLst>
                <a:path h="1505811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505811"/>
                  </a:lnTo>
                  <a:lnTo>
                    <a:pt x="0" y="1505811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68852" cy="15248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267118" y="946972"/>
            <a:ext cx="7416941" cy="1876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99"/>
              </a:lnSpc>
            </a:pPr>
            <a:r>
              <a:rPr lang="en-US" sz="9999" spc="979">
                <a:solidFill>
                  <a:srgbClr val="231F20"/>
                </a:solidFill>
                <a:latin typeface="Times New Roman Bold"/>
              </a:rPr>
              <a:t>CONTENT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450782" y="3155529"/>
            <a:ext cx="937219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363636"/>
                </a:solidFill>
                <a:latin typeface="Times New Roman Bold"/>
              </a:rPr>
              <a:t>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35529" y="4090855"/>
            <a:ext cx="937219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363636"/>
                </a:solidFill>
                <a:latin typeface="Times New Roman Bold"/>
              </a:rPr>
              <a:t>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435529" y="5024305"/>
            <a:ext cx="937219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363636"/>
                </a:solidFill>
                <a:latin typeface="Times New Roman Bold"/>
              </a:rPr>
              <a:t>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435529" y="5993787"/>
            <a:ext cx="937219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363636"/>
                </a:solidFill>
                <a:latin typeface="Times New Roman Bold"/>
              </a:rPr>
              <a:t>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450782" y="6927237"/>
            <a:ext cx="937219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363636"/>
                </a:solidFill>
                <a:latin typeface="Times New Roman Bold"/>
              </a:rPr>
              <a:t>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435529" y="7860687"/>
            <a:ext cx="937219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363636"/>
                </a:solidFill>
                <a:latin typeface="Times New Roman Bold"/>
              </a:rPr>
              <a:t>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07430" y="3079329"/>
            <a:ext cx="5790503" cy="756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19"/>
              </a:lnSpc>
            </a:pPr>
            <a:r>
              <a:rPr lang="en-US" sz="3999" spc="391">
                <a:solidFill>
                  <a:srgbClr val="231F20"/>
                </a:solidFill>
                <a:latin typeface="Times New Roman Bold"/>
              </a:rPr>
              <a:t>INTRODUCTION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607430" y="4014655"/>
            <a:ext cx="6076629" cy="756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19"/>
              </a:lnSpc>
            </a:pPr>
            <a:r>
              <a:rPr lang="en-US" sz="3999" spc="391">
                <a:solidFill>
                  <a:srgbClr val="231F20"/>
                </a:solidFill>
                <a:latin typeface="Times New Roman Bold"/>
              </a:rPr>
              <a:t>RULES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07430" y="4933145"/>
            <a:ext cx="5790503" cy="756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19"/>
              </a:lnSpc>
              <a:spcBef>
                <a:spcPct val="0"/>
              </a:spcBef>
            </a:pPr>
            <a:r>
              <a:rPr lang="en-US" sz="3999" spc="391">
                <a:solidFill>
                  <a:srgbClr val="231F20"/>
                </a:solidFill>
                <a:latin typeface="Times New Roman Bold"/>
              </a:rPr>
              <a:t>CLASS DIAGRAM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607430" y="5917587"/>
            <a:ext cx="6076629" cy="756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19"/>
              </a:lnSpc>
              <a:spcBef>
                <a:spcPct val="0"/>
              </a:spcBef>
            </a:pPr>
            <a:r>
              <a:rPr lang="en-US" sz="3999" spc="391">
                <a:solidFill>
                  <a:srgbClr val="231F20"/>
                </a:solidFill>
                <a:latin typeface="Times New Roman Bold"/>
              </a:rPr>
              <a:t>DEMO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07430" y="6902472"/>
            <a:ext cx="8010547" cy="756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19"/>
              </a:lnSpc>
              <a:spcBef>
                <a:spcPct val="0"/>
              </a:spcBef>
            </a:pPr>
            <a:r>
              <a:rPr lang="en-US" sz="3999" spc="391">
                <a:solidFill>
                  <a:srgbClr val="231F20"/>
                </a:solidFill>
                <a:latin typeface="Times New Roman Bold"/>
              </a:rPr>
              <a:t>LIMITS AND FEATURE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607430" y="7784487"/>
            <a:ext cx="4080570" cy="756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19"/>
              </a:lnSpc>
              <a:spcBef>
                <a:spcPct val="0"/>
              </a:spcBef>
            </a:pPr>
            <a:r>
              <a:rPr lang="en-US" sz="3999" spc="391">
                <a:solidFill>
                  <a:srgbClr val="231F20"/>
                </a:solidFill>
                <a:latin typeface="Times New Roman Bold"/>
              </a:rPr>
              <a:t>CONCLUSION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0429" r="0" b="-2042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107590" y="1975522"/>
            <a:ext cx="12072820" cy="3619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799"/>
              </a:lnSpc>
            </a:pPr>
            <a:r>
              <a:rPr lang="en-US" sz="9999" spc="979">
                <a:solidFill>
                  <a:srgbClr val="231F20"/>
                </a:solidFill>
                <a:latin typeface="Times New Roman Bold"/>
              </a:rPr>
              <a:t>INTRODUCTION</a:t>
            </a:r>
          </a:p>
          <a:p>
            <a:pPr>
              <a:lnSpc>
                <a:spcPts val="1379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76131" y="1814098"/>
            <a:ext cx="6176060" cy="6029565"/>
            <a:chOff x="0" y="0"/>
            <a:chExt cx="1626617" cy="158803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26617" cy="1588034"/>
            </a:xfrm>
            <a:custGeom>
              <a:avLst/>
              <a:gdLst/>
              <a:ahLst/>
              <a:cxnLst/>
              <a:rect r="r" b="b" t="t" l="l"/>
              <a:pathLst>
                <a:path h="1588034" w="1626617">
                  <a:moveTo>
                    <a:pt x="0" y="0"/>
                  </a:moveTo>
                  <a:lnTo>
                    <a:pt x="1626617" y="0"/>
                  </a:lnTo>
                  <a:lnTo>
                    <a:pt x="1626617" y="1588034"/>
                  </a:lnTo>
                  <a:lnTo>
                    <a:pt x="0" y="1588034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626617" cy="1607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1814098"/>
            <a:ext cx="9610044" cy="1948998"/>
            <a:chOff x="0" y="0"/>
            <a:chExt cx="3682024" cy="7467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82024" cy="746746"/>
            </a:xfrm>
            <a:custGeom>
              <a:avLst/>
              <a:gdLst/>
              <a:ahLst/>
              <a:cxnLst/>
              <a:rect r="r" b="b" t="t" l="l"/>
              <a:pathLst>
                <a:path h="746746" w="3682024">
                  <a:moveTo>
                    <a:pt x="0" y="0"/>
                  </a:moveTo>
                  <a:lnTo>
                    <a:pt x="3682024" y="0"/>
                  </a:lnTo>
                  <a:lnTo>
                    <a:pt x="3682024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3682024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142191" y="7210022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956642" y="5672746"/>
            <a:ext cx="9610044" cy="1948998"/>
            <a:chOff x="0" y="0"/>
            <a:chExt cx="3682024" cy="74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82024" cy="746746"/>
            </a:xfrm>
            <a:custGeom>
              <a:avLst/>
              <a:gdLst/>
              <a:ahLst/>
              <a:cxnLst/>
              <a:rect r="r" b="b" t="t" l="l"/>
              <a:pathLst>
                <a:path h="746746" w="3682024">
                  <a:moveTo>
                    <a:pt x="0" y="0"/>
                  </a:moveTo>
                  <a:lnTo>
                    <a:pt x="3682024" y="0"/>
                  </a:lnTo>
                  <a:lnTo>
                    <a:pt x="3682024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3682024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007021" y="5577774"/>
            <a:ext cx="9745214" cy="2665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40"/>
              </a:lnSpc>
            </a:pPr>
            <a:r>
              <a:rPr lang="en-US" sz="3000" spc="294">
                <a:solidFill>
                  <a:srgbClr val="231F20"/>
                </a:solidFill>
                <a:latin typeface="Times New Roman"/>
              </a:rPr>
              <a:t>The project is a unified logic system with many related - Classes combined together</a:t>
            </a:r>
          </a:p>
          <a:p>
            <a:pPr algn="l" marL="0" indent="0" lvl="0">
              <a:lnSpc>
                <a:spcPts val="4140"/>
              </a:lnSpc>
              <a:spcBef>
                <a:spcPct val="0"/>
              </a:spcBef>
            </a:pPr>
            <a:r>
              <a:rPr lang="en-US" sz="3000" spc="294">
                <a:solidFill>
                  <a:srgbClr val="231F20"/>
                </a:solidFill>
                <a:latin typeface="Times New Roman"/>
              </a:rPr>
              <a:t>Each Class has many Methods which take on different behaviors of their own class. The ability to reuse resources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-2779578" y="7621745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076131" y="1814098"/>
            <a:ext cx="6176060" cy="6029565"/>
          </a:xfrm>
          <a:custGeom>
            <a:avLst/>
            <a:gdLst/>
            <a:ahLst/>
            <a:cxnLst/>
            <a:rect r="r" b="b" t="t" l="l"/>
            <a:pathLst>
              <a:path h="6029565" w="6176060">
                <a:moveTo>
                  <a:pt x="0" y="0"/>
                </a:moveTo>
                <a:lnTo>
                  <a:pt x="6176060" y="0"/>
                </a:lnTo>
                <a:lnTo>
                  <a:pt x="6176060" y="6029565"/>
                </a:lnTo>
                <a:lnTo>
                  <a:pt x="0" y="60295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8854" t="0" r="-20525" b="-9853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956642" y="1697560"/>
            <a:ext cx="9795593" cy="3055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40"/>
              </a:lnSpc>
            </a:pPr>
            <a:r>
              <a:rPr lang="en-US" sz="3000" spc="294">
                <a:solidFill>
                  <a:srgbClr val="231F20"/>
                </a:solidFill>
                <a:latin typeface="Times New Roman"/>
              </a:rPr>
              <a:t>This project was designed based on Object – Oriented Programming method in Java language. So this has solved some problems that occurred while building by a common Procedural – Oriented Method: </a:t>
            </a:r>
          </a:p>
          <a:p>
            <a:pPr algn="l" marL="0" indent="0" lvl="0">
              <a:lnSpc>
                <a:spcPts val="3050"/>
              </a:lnSpc>
              <a:spcBef>
                <a:spcPct val="0"/>
              </a:spcBef>
            </a:pP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0" y="1811860"/>
            <a:ext cx="1956642" cy="1948998"/>
            <a:chOff x="0" y="0"/>
            <a:chExt cx="6502400" cy="6477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223" t="-12499" r="223" b="-12499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0" y="5672746"/>
            <a:ext cx="1956642" cy="1948998"/>
            <a:chOff x="0" y="0"/>
            <a:chExt cx="6502400" cy="6477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8"/>
              <a:stretch>
                <a:fillRect l="223" t="-12499" r="223" b="-12499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480" r="0" b="-748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59872" y="4762500"/>
            <a:ext cx="4942892" cy="1898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 Bold"/>
              </a:rPr>
              <a:t>RULES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697602" y="3293323"/>
            <a:ext cx="5960851" cy="3689844"/>
            <a:chOff x="0" y="0"/>
            <a:chExt cx="6973570" cy="431673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73570" cy="4316730"/>
            </a:xfrm>
            <a:custGeom>
              <a:avLst/>
              <a:gdLst/>
              <a:ahLst/>
              <a:cxnLst/>
              <a:rect r="r" b="b" t="t" l="l"/>
              <a:pathLst>
                <a:path h="4316730" w="6973570">
                  <a:moveTo>
                    <a:pt x="6228080" y="0"/>
                  </a:moveTo>
                  <a:lnTo>
                    <a:pt x="0" y="0"/>
                  </a:lnTo>
                  <a:lnTo>
                    <a:pt x="0" y="4316730"/>
                  </a:lnTo>
                  <a:lnTo>
                    <a:pt x="6973570" y="4316730"/>
                  </a:lnTo>
                  <a:lnTo>
                    <a:pt x="6973570" y="745490"/>
                  </a:lnTo>
                  <a:close/>
                </a:path>
              </a:pathLst>
            </a:custGeom>
            <a:blipFill>
              <a:blip r:embed="rId4"/>
              <a:stretch>
                <a:fillRect l="0" t="-19203" r="0" b="-19203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6228080" y="0"/>
              <a:ext cx="745490" cy="745490"/>
            </a:xfrm>
            <a:custGeom>
              <a:avLst/>
              <a:gdLst/>
              <a:ahLst/>
              <a:cxnLst/>
              <a:rect r="r" b="b" t="t" l="l"/>
              <a:pathLst>
                <a:path h="745490" w="745490">
                  <a:moveTo>
                    <a:pt x="0" y="0"/>
                  </a:moveTo>
                  <a:lnTo>
                    <a:pt x="0" y="745490"/>
                  </a:lnTo>
                  <a:lnTo>
                    <a:pt x="745490" y="745490"/>
                  </a:lnTo>
                  <a:close/>
                </a:path>
              </a:pathLst>
            </a:custGeom>
            <a:solidFill>
              <a:srgbClr val="DDDEDE"/>
            </a:solidFill>
          </p:spPr>
        </p:sp>
      </p:grpSp>
      <p:sp>
        <p:nvSpPr>
          <p:cNvPr name="Freeform 14" id="14"/>
          <p:cNvSpPr/>
          <p:nvPr/>
        </p:nvSpPr>
        <p:spPr>
          <a:xfrm flipH="true" flipV="false" rot="0">
            <a:off x="16164492" y="6443050"/>
            <a:ext cx="2189615" cy="1982597"/>
          </a:xfrm>
          <a:custGeom>
            <a:avLst/>
            <a:gdLst/>
            <a:ahLst/>
            <a:cxnLst/>
            <a:rect r="r" b="b" t="t" l="l"/>
            <a:pathLst>
              <a:path h="1982597" w="2189615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2300107" y="1028700"/>
            <a:ext cx="4927677" cy="1532060"/>
          </a:xfrm>
          <a:custGeom>
            <a:avLst/>
            <a:gdLst/>
            <a:ahLst/>
            <a:cxnLst/>
            <a:rect r="r" b="b" t="t" l="l"/>
            <a:pathLst>
              <a:path h="1532060" w="4927677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8402477" y="2427410"/>
            <a:ext cx="8856823" cy="4911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Times New Roman Bold"/>
              </a:rPr>
              <a:t> 1. GOAL: have a hand value closer to 21 than the dealer's hand without exceeding 21.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 Bold"/>
              </a:rPr>
              <a:t> 2. CARD VALUES:</a:t>
            </a:r>
          </a:p>
          <a:p>
            <a:pPr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Times New Roman Bold"/>
              </a:rPr>
              <a:t> - Face cards (King, Queen, Jack) are each worth 10 points.</a:t>
            </a:r>
          </a:p>
          <a:p>
            <a:pPr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Times New Roman Bold"/>
              </a:rPr>
              <a:t>- Aces can be worth either 1 or 11 points, depending on which value benefits the hand more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870276" y="4885702"/>
            <a:ext cx="2464800" cy="2455172"/>
            <a:chOff x="0" y="0"/>
            <a:chExt cx="6502400" cy="647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19709" t="0" r="-19709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4202269" y="3237055"/>
            <a:ext cx="9630814" cy="2876232"/>
            <a:chOff x="0" y="0"/>
            <a:chExt cx="3296944" cy="98462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296944" cy="984629"/>
            </a:xfrm>
            <a:custGeom>
              <a:avLst/>
              <a:gdLst/>
              <a:ahLst/>
              <a:cxnLst/>
              <a:rect r="r" b="b" t="t" l="l"/>
              <a:pathLst>
                <a:path h="984629" w="3296944">
                  <a:moveTo>
                    <a:pt x="3296944" y="0"/>
                  </a:moveTo>
                  <a:lnTo>
                    <a:pt x="0" y="0"/>
                  </a:lnTo>
                  <a:lnTo>
                    <a:pt x="0" y="796669"/>
                  </a:lnTo>
                  <a:lnTo>
                    <a:pt x="157480" y="796669"/>
                  </a:lnTo>
                  <a:lnTo>
                    <a:pt x="157480" y="984629"/>
                  </a:lnTo>
                  <a:lnTo>
                    <a:pt x="463550" y="796669"/>
                  </a:lnTo>
                  <a:lnTo>
                    <a:pt x="3296944" y="796669"/>
                  </a:lnTo>
                  <a:lnTo>
                    <a:pt x="3296944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3296944" cy="8131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374072" y="3237055"/>
            <a:ext cx="1459011" cy="427092"/>
          </a:xfrm>
          <a:custGeom>
            <a:avLst/>
            <a:gdLst/>
            <a:ahLst/>
            <a:cxnLst/>
            <a:rect r="r" b="b" t="t" l="l"/>
            <a:pathLst>
              <a:path h="427092" w="1459011">
                <a:moveTo>
                  <a:pt x="0" y="0"/>
                </a:moveTo>
                <a:lnTo>
                  <a:pt x="1459010" y="0"/>
                </a:lnTo>
                <a:lnTo>
                  <a:pt x="1459010" y="427092"/>
                </a:lnTo>
                <a:lnTo>
                  <a:pt x="0" y="427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6552876" y="7664723"/>
            <a:ext cx="2464800" cy="2455172"/>
            <a:chOff x="0" y="0"/>
            <a:chExt cx="6502400" cy="6477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223" t="-49998" r="223" b="-49998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873951" y="6113287"/>
            <a:ext cx="8669273" cy="2613255"/>
            <a:chOff x="0" y="0"/>
            <a:chExt cx="2967777" cy="89460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967777" cy="894603"/>
            </a:xfrm>
            <a:custGeom>
              <a:avLst/>
              <a:gdLst/>
              <a:ahLst/>
              <a:cxnLst/>
              <a:rect r="r" b="b" t="t" l="l"/>
              <a:pathLst>
                <a:path h="894603" w="2967777">
                  <a:moveTo>
                    <a:pt x="2967777" y="0"/>
                  </a:moveTo>
                  <a:lnTo>
                    <a:pt x="0" y="0"/>
                  </a:lnTo>
                  <a:lnTo>
                    <a:pt x="0" y="706643"/>
                  </a:lnTo>
                  <a:lnTo>
                    <a:pt x="157480" y="706643"/>
                  </a:lnTo>
                  <a:lnTo>
                    <a:pt x="157480" y="894603"/>
                  </a:lnTo>
                  <a:lnTo>
                    <a:pt x="463550" y="706643"/>
                  </a:lnTo>
                  <a:lnTo>
                    <a:pt x="2967777" y="706643"/>
                  </a:lnTo>
                  <a:lnTo>
                    <a:pt x="2967777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2967777" cy="7231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5965510" y="6614457"/>
            <a:ext cx="1577714" cy="461840"/>
          </a:xfrm>
          <a:custGeom>
            <a:avLst/>
            <a:gdLst/>
            <a:ahLst/>
            <a:cxnLst/>
            <a:rect r="r" b="b" t="t" l="l"/>
            <a:pathLst>
              <a:path h="461840" w="1577714">
                <a:moveTo>
                  <a:pt x="0" y="0"/>
                </a:moveTo>
                <a:lnTo>
                  <a:pt x="1577715" y="0"/>
                </a:lnTo>
                <a:lnTo>
                  <a:pt x="1577715" y="461840"/>
                </a:lnTo>
                <a:lnTo>
                  <a:pt x="0" y="4618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887923">
            <a:off x="-2473520" y="8935240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887923">
            <a:off x="12076940" y="-3354783"/>
            <a:ext cx="7032580" cy="7216267"/>
          </a:xfrm>
          <a:custGeom>
            <a:avLst/>
            <a:gdLst/>
            <a:ahLst/>
            <a:cxnLst/>
            <a:rect r="r" b="b" t="t" l="l"/>
            <a:pathLst>
              <a:path h="7216267" w="7032580">
                <a:moveTo>
                  <a:pt x="0" y="0"/>
                </a:moveTo>
                <a:lnTo>
                  <a:pt x="7032580" y="0"/>
                </a:lnTo>
                <a:lnTo>
                  <a:pt x="7032580" y="7216267"/>
                </a:lnTo>
                <a:lnTo>
                  <a:pt x="0" y="721626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-224419" y="-1349021"/>
            <a:ext cx="2094695" cy="2377721"/>
            <a:chOff x="0" y="0"/>
            <a:chExt cx="551689" cy="62623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51689" cy="626231"/>
            </a:xfrm>
            <a:custGeom>
              <a:avLst/>
              <a:gdLst/>
              <a:ahLst/>
              <a:cxnLst/>
              <a:rect r="r" b="b" t="t" l="l"/>
              <a:pathLst>
                <a:path h="626231" w="551689">
                  <a:moveTo>
                    <a:pt x="0" y="0"/>
                  </a:moveTo>
                  <a:lnTo>
                    <a:pt x="551689" y="0"/>
                  </a:lnTo>
                  <a:lnTo>
                    <a:pt x="551689" y="626231"/>
                  </a:lnTo>
                  <a:lnTo>
                    <a:pt x="0" y="626231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551689" cy="6452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4202269" y="3411232"/>
            <a:ext cx="8608746" cy="279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59"/>
              </a:lnSpc>
            </a:pPr>
            <a:r>
              <a:rPr lang="en-US" sz="3900">
                <a:solidFill>
                  <a:srgbClr val="100F0D"/>
                </a:solidFill>
                <a:latin typeface="Times New Roman"/>
              </a:rPr>
              <a:t> You are dealt two cards each, and the dealer receives one card face up and one face down (hole card).</a:t>
            </a:r>
          </a:p>
          <a:p>
            <a:pPr>
              <a:lnSpc>
                <a:spcPts val="5459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8962140" y="6083947"/>
            <a:ext cx="8669273" cy="2484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100F0D"/>
                </a:solidFill>
                <a:latin typeface="Times New Roman"/>
              </a:rPr>
              <a:t> You can choose to "hit" (take another card) or "stand" (keep your current hand).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100F0D"/>
                </a:solidFill>
                <a:latin typeface="Times New Roman"/>
              </a:rPr>
              <a:t> You can continue to hit until you decide to stand, or until your hand exceeds 21, resulting in a bust.</a:t>
            </a:r>
          </a:p>
          <a:p>
            <a:pPr>
              <a:lnSpc>
                <a:spcPts val="2280"/>
              </a:lnSpc>
            </a:pPr>
            <a:r>
              <a:rPr lang="en-US" sz="1628">
                <a:solidFill>
                  <a:srgbClr val="100F0D"/>
                </a:solidFill>
                <a:latin typeface="Times New Roman"/>
              </a:rPr>
              <a:t>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870276" y="997546"/>
            <a:ext cx="9537014" cy="1876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3799"/>
              </a:lnSpc>
              <a:spcBef>
                <a:spcPct val="0"/>
              </a:spcBef>
            </a:pPr>
            <a:r>
              <a:rPr lang="en-US" sz="9999" spc="979">
                <a:solidFill>
                  <a:srgbClr val="231F20"/>
                </a:solidFill>
                <a:latin typeface="Times New Roman Bold"/>
              </a:rPr>
              <a:t>RULES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202269" y="3080942"/>
            <a:ext cx="5346811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 Bold"/>
              </a:rPr>
              <a:t> 3. THE DEAL: </a:t>
            </a:r>
          </a:p>
          <a:p>
            <a:pPr>
              <a:lnSpc>
                <a:spcPts val="4200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8873951" y="5677261"/>
            <a:ext cx="4049606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 Bold"/>
              </a:rPr>
              <a:t> 4. TURN:</a:t>
            </a:r>
          </a:p>
          <a:p>
            <a:pPr>
              <a:lnSpc>
                <a:spcPts val="4200"/>
              </a:lnSpc>
            </a:pPr>
          </a:p>
        </p:txBody>
      </p:sp>
      <p:grpSp>
        <p:nvGrpSpPr>
          <p:cNvPr name="Group 26" id="26"/>
          <p:cNvGrpSpPr/>
          <p:nvPr/>
        </p:nvGrpSpPr>
        <p:grpSpPr>
          <a:xfrm rot="0">
            <a:off x="16211952" y="9258300"/>
            <a:ext cx="2094695" cy="2377721"/>
            <a:chOff x="0" y="0"/>
            <a:chExt cx="551689" cy="626231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51689" cy="626231"/>
            </a:xfrm>
            <a:custGeom>
              <a:avLst/>
              <a:gdLst/>
              <a:ahLst/>
              <a:cxnLst/>
              <a:rect r="r" b="b" t="t" l="l"/>
              <a:pathLst>
                <a:path h="626231" w="551689">
                  <a:moveTo>
                    <a:pt x="0" y="0"/>
                  </a:moveTo>
                  <a:lnTo>
                    <a:pt x="551689" y="0"/>
                  </a:lnTo>
                  <a:lnTo>
                    <a:pt x="551689" y="626231"/>
                  </a:lnTo>
                  <a:lnTo>
                    <a:pt x="0" y="626231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9050"/>
              <a:ext cx="551689" cy="6452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2417534"/>
            <a:ext cx="16230600" cy="7332298"/>
            <a:chOff x="0" y="0"/>
            <a:chExt cx="4274726" cy="19311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931140"/>
            </a:xfrm>
            <a:custGeom>
              <a:avLst/>
              <a:gdLst/>
              <a:ahLst/>
              <a:cxnLst/>
              <a:rect r="r" b="b" t="t" l="l"/>
              <a:pathLst>
                <a:path h="1931140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931140"/>
                  </a:lnTo>
                  <a:lnTo>
                    <a:pt x="0" y="1931140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9692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87305"/>
            <a:ext cx="16230600" cy="1730229"/>
            <a:chOff x="0" y="0"/>
            <a:chExt cx="4274726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274726" cy="455698"/>
            </a:xfrm>
            <a:custGeom>
              <a:avLst/>
              <a:gdLst/>
              <a:ahLst/>
              <a:cxnLst/>
              <a:rect r="r" b="b" t="t" l="l"/>
              <a:pathLst>
                <a:path h="455698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274726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028700" y="3330575"/>
            <a:ext cx="5857471" cy="3625850"/>
            <a:chOff x="0" y="0"/>
            <a:chExt cx="6973570" cy="431673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73570" cy="4316730"/>
            </a:xfrm>
            <a:custGeom>
              <a:avLst/>
              <a:gdLst/>
              <a:ahLst/>
              <a:cxnLst/>
              <a:rect r="r" b="b" t="t" l="l"/>
              <a:pathLst>
                <a:path h="4316730" w="6973570">
                  <a:moveTo>
                    <a:pt x="6228080" y="0"/>
                  </a:moveTo>
                  <a:lnTo>
                    <a:pt x="0" y="0"/>
                  </a:lnTo>
                  <a:lnTo>
                    <a:pt x="0" y="4316730"/>
                  </a:lnTo>
                  <a:lnTo>
                    <a:pt x="6973570" y="4316730"/>
                  </a:lnTo>
                  <a:lnTo>
                    <a:pt x="6973570" y="745490"/>
                  </a:lnTo>
                  <a:close/>
                </a:path>
              </a:pathLst>
            </a:custGeom>
            <a:blipFill>
              <a:blip r:embed="rId4"/>
              <a:stretch>
                <a:fillRect l="0" t="-10644" r="0" b="-10644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6228080" y="0"/>
              <a:ext cx="745490" cy="745490"/>
            </a:xfrm>
            <a:custGeom>
              <a:avLst/>
              <a:gdLst/>
              <a:ahLst/>
              <a:cxnLst/>
              <a:rect r="r" b="b" t="t" l="l"/>
              <a:pathLst>
                <a:path h="745490" w="745490">
                  <a:moveTo>
                    <a:pt x="0" y="0"/>
                  </a:moveTo>
                  <a:lnTo>
                    <a:pt x="0" y="745490"/>
                  </a:lnTo>
                  <a:lnTo>
                    <a:pt x="745490" y="745490"/>
                  </a:lnTo>
                  <a:close/>
                </a:path>
              </a:pathLst>
            </a:custGeom>
            <a:solidFill>
              <a:srgbClr val="DDDEDE"/>
            </a:solidFill>
          </p:spPr>
        </p:sp>
      </p:grpSp>
      <p:sp>
        <p:nvSpPr>
          <p:cNvPr name="Freeform 14" id="14"/>
          <p:cNvSpPr/>
          <p:nvPr/>
        </p:nvSpPr>
        <p:spPr>
          <a:xfrm flipH="true" flipV="false" rot="0">
            <a:off x="16164492" y="6443050"/>
            <a:ext cx="2189615" cy="1982597"/>
          </a:xfrm>
          <a:custGeom>
            <a:avLst/>
            <a:gdLst/>
            <a:ahLst/>
            <a:cxnLst/>
            <a:rect r="r" b="b" t="t" l="l"/>
            <a:pathLst>
              <a:path h="1982597" w="2189615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2206302" y="687305"/>
            <a:ext cx="4927677" cy="1532060"/>
          </a:xfrm>
          <a:custGeom>
            <a:avLst/>
            <a:gdLst/>
            <a:ahLst/>
            <a:cxnLst/>
            <a:rect r="r" b="b" t="t" l="l"/>
            <a:pathLst>
              <a:path h="1532060" w="4927677">
                <a:moveTo>
                  <a:pt x="0" y="0"/>
                </a:moveTo>
                <a:lnTo>
                  <a:pt x="4927676" y="0"/>
                </a:lnTo>
                <a:lnTo>
                  <a:pt x="4927676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771525" y="647700"/>
            <a:ext cx="16744950" cy="252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Times New Roman Bold"/>
              </a:rPr>
              <a:t> 5. WINNING &amp; LOSING</a:t>
            </a:r>
          </a:p>
          <a:p>
            <a:pPr algn="ctr">
              <a:lnSpc>
                <a:spcPts val="420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7179854" y="3206750"/>
            <a:ext cx="10079446" cy="484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 Bold"/>
              </a:rPr>
              <a:t>-You win if your hand is closer to 21 than the dealer's hand without busting.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 Bold"/>
              </a:rPr>
              <a:t> -If you bust (exceeds 21), the dealer wins regardless of the dealer's hand.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 Bold"/>
              </a:rPr>
              <a:t> -If the dealer busts, you win.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 Bold"/>
              </a:rPr>
              <a:t> -If both the player (you) and dealer have the same hand value, it's a push (a tie), and your bet is returned.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 Bold"/>
              </a:rPr>
              <a:t> </a:t>
            </a:r>
          </a:p>
          <a:p>
            <a:pPr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DAF3eOcA0QY</dc:identifier>
  <dcterms:modified xsi:type="dcterms:W3CDTF">2011-08-01T06:04:30Z</dcterms:modified>
  <cp:revision>1</cp:revision>
  <dc:title>OOP_IU_Project </dc:title>
</cp:coreProperties>
</file>

<file path=docProps/thumbnail.jpeg>
</file>